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6" r:id="rId2"/>
    <p:sldId id="257" r:id="rId3"/>
    <p:sldId id="260" r:id="rId4"/>
    <p:sldId id="262" r:id="rId5"/>
    <p:sldId id="263" r:id="rId6"/>
    <p:sldId id="264" r:id="rId7"/>
    <p:sldId id="265" r:id="rId8"/>
    <p:sldId id="258" r:id="rId9"/>
    <p:sldId id="266" r:id="rId10"/>
    <p:sldId id="267" r:id="rId11"/>
    <p:sldId id="272" r:id="rId12"/>
    <p:sldId id="268" r:id="rId13"/>
    <p:sldId id="274" r:id="rId14"/>
    <p:sldId id="275" r:id="rId15"/>
    <p:sldId id="276" r:id="rId16"/>
    <p:sldId id="277" r:id="rId17"/>
    <p:sldId id="279" r:id="rId18"/>
    <p:sldId id="278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1" r:id="rId31"/>
    <p:sldId id="292" r:id="rId32"/>
    <p:sldId id="293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4" r:id="rId44"/>
    <p:sldId id="307" r:id="rId45"/>
    <p:sldId id="306" r:id="rId46"/>
    <p:sldId id="305" r:id="rId47"/>
    <p:sldId id="261" r:id="rId4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>
        <p:scale>
          <a:sx n="90" d="100"/>
          <a:sy n="90" d="100"/>
        </p:scale>
        <p:origin x="-440" y="-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handoutMaster" Target="handoutMasters/handoutMaster1.xml"/><Relationship Id="rId51" Type="http://schemas.openxmlformats.org/officeDocument/2006/relationships/printerSettings" Target="printerSettings/printerSettings1.bin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D54DBF-3D16-4E48-A6BA-45DC95C97B29}" type="datetime1">
              <a:rPr lang="en-US" smtClean="0"/>
              <a:t>03/11/20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9E347-9A9E-C645-AD91-362CA05D1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365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png>
</file>

<file path=ppt/media/image14.png>
</file>

<file path=ppt/media/image15.png>
</file>

<file path=ppt/media/image17.png>
</file>

<file path=ppt/media/image2.png>
</file>

<file path=ppt/media/image3.pn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214BA8-4774-0746-8FC5-EBCC4775F38F}" type="datetime1">
              <a:rPr lang="en-US" smtClean="0"/>
              <a:t>03/11/20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D4689F-E3DE-7946-872D-CE397AEF5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81173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D4689F-E3DE-7946-872D-CE397AEF5E1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99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D4689F-E3DE-7946-872D-CE397AEF5E1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418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B86DF34-D516-4499-B8F6-A601E862A5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D9CD4F76-B88F-4A1E-BB26-F9DCE58156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810F60D7-63F5-4287-8FB3-FE20BC7E5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2EF8A4-C698-534C-9371-BC28F84535F6}" type="datetime1">
              <a:rPr lang="en-US" smtClean="0"/>
              <a:t>03/11/20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8AC72C55-6345-4B35-9607-F80313B5A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61EE3F04-1557-40C1-B14A-99C5AFA33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5755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52B7155-C446-496C-B876-672B8295E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8F228016-ECDE-423D-BF55-8F1099733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18594275-92C6-4864-BEBC-6DD558D7F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88239-13F7-E141-82A8-852797BF1714}" type="datetime1">
              <a:rPr lang="en-US" smtClean="0"/>
              <a:t>03/11/20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A12FA637-209D-4C6E-8937-7A7A765CE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09450869-B9EE-49CE-A7B0-6D8173976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0455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xmlns="" id="{CE6CA475-EC1D-40CC-8C04-4DCDBE7CA1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xmlns="" id="{B02F8F5E-DE12-41CE-BEA8-AF155FB2D2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124C1882-AC05-4A1D-9E2E-78AC3454F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13686-E5B4-154D-BF70-A746D605426B}" type="datetime1">
              <a:rPr lang="en-US" smtClean="0"/>
              <a:t>03/11/20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1389655F-6094-4F2C-AC04-286D57C6A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2A527635-835E-4BBD-8E7C-F42650AB9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0828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8AF553F-8556-4FE8-937E-5004362D2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CF6AD0C8-951E-420B-8079-5B45C3B1C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40F629CC-7D93-49AC-9A12-593048802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340C2-2A90-F94E-A7CB-5481C48E23C6}" type="datetime1">
              <a:rPr lang="en-US" smtClean="0"/>
              <a:t>03/11/20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DB1149D5-8E65-48B9-A575-C815E75D0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9B74F68D-9968-437E-A85B-DA59C3BEE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0028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F043F7E-12D6-4D6F-B5CE-3CD4000CF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84B95588-CFD5-4390-9759-D09B0BB17B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FF3FF7A1-B5D0-4DCC-BFE5-54961377B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ADDE3-47D0-CC47-9B94-1198695ED6F5}" type="datetime1">
              <a:rPr lang="en-US" smtClean="0"/>
              <a:t>03/11/20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78178529-F69E-420B-90CC-A7A6811E8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19A18253-5AA3-4679-877E-566EC2B67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1506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934DDE2-F717-4F0D-82B8-069918875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DAA98C5F-517D-4B3A-BC39-E38DF37F0C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A946A79E-1A0B-47F3-8E46-063D9B1942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C5FCC5D9-2FE6-4889-A41D-1FAD3E480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29A69-70E2-F54C-B19B-DBB964BCBEA4}" type="datetime1">
              <a:rPr lang="en-US" smtClean="0"/>
              <a:t>03/11/20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9686B25C-441B-44D3-AC40-7EEA0924F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D15B79DF-9DFF-4E34-BE16-7FD6EE143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1566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E93A299-2257-47F9-87BF-52B98DC61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F7F710DF-896B-4BA0-A59D-82D3DF9264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xmlns="" id="{7969350F-1C1B-47D4-A2D0-D77F9B3397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xmlns="" id="{F7BE5356-5EAF-4AAD-91E7-DA40CAFA4C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xmlns="" id="{9B3E1FC7-C612-49E7-9421-FE0096D073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xmlns="" id="{D045A3FC-ED2A-47F8-A9BE-3D624963F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B4C8-CDF3-5F4C-AC9B-5FC379FC866C}" type="datetime1">
              <a:rPr lang="en-US" smtClean="0"/>
              <a:t>03/11/20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xmlns="" id="{A4329473-9EDB-4D81-97A8-46B5F4FB1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xmlns="" id="{92A3DE19-FC67-4DFA-A81C-20C3ADC80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4392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A17F597-BFA8-4336-B2BD-72340D842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xmlns="" id="{4BF6FE8E-839C-4AD1-8200-19C38F357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06141-50D0-2149-8CB4-11F32CC437BA}" type="datetime1">
              <a:rPr lang="en-US" smtClean="0"/>
              <a:t>03/11/20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xmlns="" id="{5D23ECA6-52AC-4241-B744-A396D34AB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xmlns="" id="{E1A8C7E8-99E4-4DB5-BDFD-141122F55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080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xmlns="" id="{E5BF2B26-C498-4E81-BFE8-C581B139E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C4F35-2AF6-BC48-8326-F01F985B59A4}" type="datetime1">
              <a:rPr lang="en-US" smtClean="0"/>
              <a:t>03/11/20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xmlns="" id="{3717BFFD-670A-42F6-8F79-F4646C13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xmlns="" id="{06D59ED6-A6BD-4423-9F76-1851FFFF7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3315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9C7477E-3E31-4BE3-B27C-0E7CB839D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D7D24C01-97F2-44D8-B534-3CF332EE0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BF4394DF-B80B-422F-B09F-8E5752B5C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0DACCDFB-0372-4E1E-B564-C0A89167E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ADC0-7C85-A146-B19A-CAAD2E1B482B}" type="datetime1">
              <a:rPr lang="en-US" smtClean="0"/>
              <a:t>03/11/20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817D0C07-25B0-400B-A7F1-BA06C8A55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215A29E7-28C2-4DDE-A489-1D501CD77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515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B4861A3-688E-451B-83DD-BBB0A05F5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xmlns="" id="{0D51DD7C-6D3C-4A3B-B5EF-ECD0D5A64E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46DDABA5-87F9-48E8-AEDB-00361B61D7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xmlns="" id="{587CF338-FED5-4FA4-A941-268069588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D5AF2-C1A7-8F48-922C-EB80CF545F32}" type="datetime1">
              <a:rPr lang="en-US" smtClean="0"/>
              <a:t>03/11/20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xmlns="" id="{80CD7E1D-56DE-4F32-B47B-227D81AFB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xmlns="" id="{B6B08313-3061-4C94-9688-628A95DDC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4983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xmlns="" id="{04A918DB-5015-4D49-9D3D-6C4C648DE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2239C530-76C5-4B06-A708-16F8CA11D5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xmlns="" id="{345C59DF-9A42-411B-B437-252FC76625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6AEA9-026B-8348-AD17-0FD789DC6D4E}" type="datetime1">
              <a:rPr lang="en-US" smtClean="0"/>
              <a:t>03/11/20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xmlns="" id="{A6D00408-F6A3-4DE1-BD89-B204F7B41E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xmlns="" id="{BEF789AB-AEAB-4682-B010-354EAE5AE2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2FBBF-03CF-43B4-8F4F-F3C6451B1E1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6037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Forma, Retângulo&#10;&#10;Descrição gerada automaticamente">
            <a:extLst>
              <a:ext uri="{FF2B5EF4-FFF2-40B4-BE49-F238E27FC236}">
                <a16:creationId xmlns:a16="http://schemas.microsoft.com/office/drawing/2014/main" xmlns="" id="{9DC433E9-8FBF-4840-A8FC-DA51965D2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C7DAA57F-5A3B-4A29-9A5E-0C710DF7D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474" y="176190"/>
            <a:ext cx="4514851" cy="114461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BA6ED546-E828-4B20-9D77-AE9A948E56F6}"/>
              </a:ext>
            </a:extLst>
          </p:cNvPr>
          <p:cNvSpPr txBox="1"/>
          <p:nvPr/>
        </p:nvSpPr>
        <p:spPr>
          <a:xfrm>
            <a:off x="2362200" y="2640221"/>
            <a:ext cx="7797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ENGLISH</a:t>
            </a:r>
            <a:endParaRPr lang="pt-BR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851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1" y="1123273"/>
            <a:ext cx="11541392" cy="547559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Answer: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	drink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	opens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	causes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e)	live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f)	take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g)	connects </a:t>
            </a:r>
          </a:p>
          <a:p>
            <a:pPr algn="just"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	do the banks close 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	don't use 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	does Ricardo come </a:t>
            </a:r>
          </a:p>
          <a:p>
            <a:pPr marL="457200" indent="-457200" algn="just">
              <a:buAutoNum type="alphaLcParenR" startAt="5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do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AutoNum type="alphaLcParenR" startAt="5"/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AutoNum type="alphaLcParenR" startAt="5"/>
            </a:pP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takes ... does it take 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g)	does this word mean </a:t>
            </a:r>
          </a:p>
          <a:p>
            <a:pPr marL="457200" indent="-457200" algn="just">
              <a:buAutoNum type="alphaLcParenR" startAt="8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doesn't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</a:t>
            </a:r>
          </a:p>
          <a:p>
            <a:pPr algn="just"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	I promise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	I insist</a:t>
            </a: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	I </a:t>
            </a:r>
            <a:r>
              <a:rPr lang="en-US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apologise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e)	I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recommend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10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057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1123272"/>
            <a:ext cx="6899601" cy="5144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this example: </a:t>
            </a:r>
          </a:p>
          <a:p>
            <a:pPr algn="just">
              <a:lnSpc>
                <a:spcPct val="150000"/>
              </a:lnSpc>
            </a:pP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Wolfgang Amadeus Mozart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 Austrian musician and composer. He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Lived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1756 to 1791. He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started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composing at the age of five and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wrote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more than 600 pieces of music. </a:t>
            </a: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only 35 years old when he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died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Lived/ started/ wrote/ was/ died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all </a:t>
            </a:r>
            <a:r>
              <a:rPr lang="en-US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simple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3107" y="1839506"/>
            <a:ext cx="4047432" cy="2657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11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225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1123272"/>
            <a:ext cx="11555989" cy="6529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Very often the past simple ends in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regular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verbs)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>
              <a:lnSpc>
                <a:spcPct val="150000"/>
              </a:lnSpc>
            </a:pP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I work in a travel agency now. Before that I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a department store. 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We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invited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them to our party, but they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decided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not to come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The police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stopped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 on my way home last night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Laura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her exam because she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very hard. </a:t>
            </a:r>
          </a:p>
          <a:p>
            <a:pPr algn="just">
              <a:lnSpc>
                <a:spcPct val="150000"/>
              </a:lnSpc>
            </a:pP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many verbs are </a:t>
            </a:r>
            <a:r>
              <a:rPr lang="en-US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irregular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The past simple does </a:t>
            </a:r>
            <a:r>
              <a:rPr lang="en-US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end in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For example: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 -&gt;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wrote                               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Mozart wrote more than 600 pieces of music. 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 -&gt;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saw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saw Tanya in town a few days ago. 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went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went to the cinema three times last week.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shut -&gt;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shut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lt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cold, so I shut the window. 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12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057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845891"/>
            <a:ext cx="11555989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In questions and negatives we use did/didn't+ infinitive (enjoy/see/go etc.)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36011" y="2487406"/>
            <a:ext cx="11555989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 verbs are </a:t>
            </a:r>
            <a:r>
              <a:rPr lang="en-US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irregular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The past simple does </a:t>
            </a:r>
            <a:r>
              <a:rPr lang="en-US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end in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-ed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For example: </a:t>
            </a: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365125"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a: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out last night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365125" algn="just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b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Yes, I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went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the cinema, but I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didn't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enjoy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film much. </a:t>
            </a:r>
          </a:p>
          <a:p>
            <a:pPr indent="365125"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'When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Mr. Thomas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?' 'About ten years ago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.’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365125"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They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didn't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invite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 to the party, so we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didn't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365125"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'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time to do the shopping?' 'No, I </a:t>
            </a: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didn't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.’ </a:t>
            </a:r>
          </a:p>
          <a:p>
            <a:pPr indent="365125" algn="just">
              <a:lnSpc>
                <a:spcPct val="150000"/>
              </a:lnSpc>
            </a:pP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following examples, do is the main verb in the sentence (did ... do I didn't do):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did you do at the weekend? (not What did you at the weekend?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didn't do anything. (not I didn't anything)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8317" y="1569553"/>
            <a:ext cx="6235367" cy="941523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13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2201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1137871"/>
            <a:ext cx="1155598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past of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 (am/is/are) is was/were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36011" y="3144361"/>
            <a:ext cx="11555989" cy="2793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that we do not use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negatives and questions with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was/were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indent="452438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I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angry because they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late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452438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weather good when you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holiday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452438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They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weren't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able to come because they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 busy. </a:t>
            </a:r>
          </a:p>
          <a:p>
            <a:pPr indent="452438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Did you go out last night or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 too tired? </a:t>
            </a:r>
          </a:p>
          <a:p>
            <a:pPr algn="just">
              <a:lnSpc>
                <a:spcPct val="150000"/>
              </a:lnSpc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958" y="1939753"/>
            <a:ext cx="5418085" cy="893304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14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088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933485"/>
            <a:ext cx="1155598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Exercises: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36012" y="3903509"/>
            <a:ext cx="11555988" cy="5470728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</a:t>
            </a:r>
            <a:r>
              <a:rPr lang="en-US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She </a:t>
            </a:r>
            <a:r>
              <a:rPr lang="en-US" i="1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got up  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 7 o’clock.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She …………….. a big breakfast.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She…………………………………….. 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d. It ……………………to get to work.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 ………………………….. at 8.45.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f. ………………………… lunch.</a:t>
            </a:r>
          </a:p>
          <a:p>
            <a:pPr algn="just">
              <a:lnSpc>
                <a:spcPct val="150000"/>
              </a:lnSpc>
            </a:pP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………………………… at 5 o’clock.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h. ………. tired when…………. home.</a:t>
            </a:r>
          </a:p>
          <a:p>
            <a:pPr algn="just">
              <a:lnSpc>
                <a:spcPct val="150000"/>
              </a:lnSpc>
            </a:pP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………….. a meal yesterday evening.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j. ………………. Out yesterday evening.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k. ……………………….at 11 o’clock.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l. ………………….. well last night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292118" y="1530282"/>
            <a:ext cx="11555989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539750"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	Read what Laura says about a typical working day: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7923" y="2146092"/>
            <a:ext cx="6516155" cy="1494531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15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5707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933485"/>
            <a:ext cx="1155598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Exercises: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36011" y="1612961"/>
            <a:ext cx="11555989" cy="4824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63525" algn="just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Complete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sentences using the following verbs in the correct form: </a:t>
            </a: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263525"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263525" algn="just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buy      catch      cost      fall     hurt     sell     spend     teach     throw    </a:t>
            </a:r>
            <a:r>
              <a:rPr lang="en-US" b="1" strike="sngStrik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write</a:t>
            </a:r>
          </a:p>
          <a:p>
            <a:pPr indent="263525" algn="just">
              <a:lnSpc>
                <a:spcPct val="150000"/>
              </a:lnSpc>
            </a:pP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263525"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Mozart </a:t>
            </a:r>
            <a:r>
              <a:rPr lang="en-US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wrote   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than 600 pieces of music. </a:t>
            </a:r>
          </a:p>
          <a:p>
            <a:pPr indent="263525"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'How did you learn to drive?' 'My father ….............. me.’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    c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We couldn't afford to keep our car, so we ……….. it.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    d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Dave ............................. down the stairs this morning and …………………. his leg.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    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Joe ....................................... the ball to Sue, who …………….it.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indent="263525" algn="just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Ann ................... . a lot of money yesterday. She ………………a dress which …......... £100. </a:t>
            </a:r>
          </a:p>
          <a:p>
            <a:pPr indent="539750" algn="just">
              <a:lnSpc>
                <a:spcPct val="150000"/>
              </a:lnSpc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16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756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933485"/>
            <a:ext cx="1155598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Exercises: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36011" y="1612961"/>
            <a:ext cx="10949211" cy="5055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263525" algn="just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 the sentences. Put the verb into the correct form, positive or negative. </a:t>
            </a:r>
          </a:p>
          <a:p>
            <a:pPr indent="263525" algn="just">
              <a:lnSpc>
                <a:spcPct val="150000"/>
              </a:lnSpc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263525"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lt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was warm, so I </a:t>
            </a:r>
            <a:r>
              <a:rPr lang="en-US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took      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 my coat. (take)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    b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The film wasn't very good. I </a:t>
            </a:r>
            <a:r>
              <a:rPr lang="en-US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didn’t enjoy     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much. (enjoy) </a:t>
            </a:r>
          </a:p>
          <a:p>
            <a:pPr indent="263525"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I knew Sarah was busy, so I ......................................................... her. (disturb)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    d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We were very tired, so we ………………………................ the party early. (leave)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    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The bed was very uncomfortable. I.... ................................................................... well. (sleep) </a:t>
            </a:r>
            <a:endParaRPr lang="en-US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263525" algn="just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The window was open and a bird................................................in to the room. (fly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indent="263525"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g. The hotel wasn't very expensive.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lt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………............................ much to stay there. (cost) </a:t>
            </a:r>
          </a:p>
          <a:p>
            <a:pPr indent="263525"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h. I was in a hurry, so I……………........................... time to phone you. (have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00050" indent="-136525" algn="just">
              <a:lnSpc>
                <a:spcPct val="150000"/>
              </a:lnSpc>
              <a:buAutoNum type="romanLcPeriod"/>
            </a:pP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hard carrying the bags. They ............................................................... very heavy. (be) </a:t>
            </a:r>
          </a:p>
          <a:p>
            <a:pPr algn="just">
              <a:lnSpc>
                <a:spcPct val="150000"/>
              </a:lnSpc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17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515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933485"/>
            <a:ext cx="1155598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Answers: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36011" y="1612961"/>
            <a:ext cx="11555989" cy="955133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  She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 c)    She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walked to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 </a:t>
            </a:r>
          </a:p>
          <a:p>
            <a:pPr marL="342900" indent="-342900" algn="just">
              <a:lnSpc>
                <a:spcPct val="150000"/>
              </a:lnSpc>
              <a:buAutoNum type="alphaLcParenR" startAt="4"/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took her (about) half an hour </a:t>
            </a:r>
          </a:p>
          <a:p>
            <a:pPr marL="342900" indent="-342900" algn="just">
              <a:lnSpc>
                <a:spcPct val="150000"/>
              </a:lnSpc>
              <a:buAutoNum type="alphaLcParenR" startAt="4"/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started work </a:t>
            </a:r>
          </a:p>
          <a:p>
            <a:pPr marL="342900" indent="-342900" algn="just">
              <a:lnSpc>
                <a:spcPct val="150000"/>
              </a:lnSpc>
              <a:buAutoNum type="alphaLcParenR" startAt="4"/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didn't have (any) lunch. /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 eat (any) lunch. </a:t>
            </a: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AutoNum type="alphaLcParenR" startAt="4"/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finished work </a:t>
            </a: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AutoNum type="alphaLcParenR" startAt="4"/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tired when she got home. </a:t>
            </a: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AutoNum type="alphaLcParenR" startAt="4"/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cooked </a:t>
            </a: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AutoNum type="alphaLcParenR" startAt="4"/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didn't go </a:t>
            </a: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AutoNum type="alphaLcParenR" startAt="4"/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went to bed </a:t>
            </a:r>
          </a:p>
          <a:p>
            <a:pPr marL="342900" indent="-342900" algn="just">
              <a:lnSpc>
                <a:spcPct val="150000"/>
              </a:lnSpc>
              <a:buAutoNum type="alphaLcParenR" startAt="4"/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slept </a:t>
            </a: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AutoNum type="alphaLcParenR" startAt="12"/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 b)  Taught</a:t>
            </a:r>
          </a:p>
          <a:p>
            <a:pPr marL="342900" indent="-342900" algn="just">
              <a:lnSpc>
                <a:spcPct val="150000"/>
              </a:lnSpc>
              <a:buAutoNum type="alphaLcParenR" startAt="3"/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Sold</a:t>
            </a:r>
          </a:p>
          <a:p>
            <a:pPr algn="just">
              <a:lnSpc>
                <a:spcPct val="150000"/>
              </a:lnSpc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 fell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 hurt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threw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 . caught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spent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 bought ... cost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didn’t disturb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left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didn’t sleep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e) flew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f) didn’t cost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g) didn’t have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e)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18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971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5292399" y="1050276"/>
            <a:ext cx="6899601" cy="4683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this example situation: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Sarah is in her car. She is on her way to work.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She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work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means: she is driving now, at the time of speaking.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action is not finished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Am/is/are+ -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ing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 </a:t>
            </a:r>
            <a:r>
              <a:rPr lang="en-US" sz="20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continuous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Continuous (I am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097" y="1405213"/>
            <a:ext cx="4254491" cy="30767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0526" y="5460121"/>
            <a:ext cx="5230949" cy="116243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19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2309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1123272"/>
            <a:ext cx="11569700" cy="4221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Simple – página 3</a:t>
            </a:r>
          </a:p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Simple – página 11</a:t>
            </a:r>
          </a:p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Continuous (I am doing) – página 19</a:t>
            </a:r>
          </a:p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Continuous (I was doing) – página 26</a:t>
            </a:r>
          </a:p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Perfect (I have done) – página 33</a:t>
            </a:r>
          </a:p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Perfect (I had done) – página 41</a:t>
            </a:r>
          </a:p>
          <a:p>
            <a:pPr algn="just">
              <a:lnSpc>
                <a:spcPct val="150000"/>
              </a:lnSpc>
            </a:pPr>
            <a:endParaRPr lang="pt-BR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pt-BR" sz="2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pt-BR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Sumário</a:t>
            </a:r>
          </a:p>
        </p:txBody>
      </p:sp>
    </p:spTree>
    <p:extLst>
      <p:ext uri="{BB962C8B-B14F-4D97-AF65-F5344CB8AC3E}">
        <p14:creationId xmlns:p14="http://schemas.microsoft.com/office/powerpoint/2010/main" val="1341017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525487" y="1050276"/>
            <a:ext cx="11666514" cy="5144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I am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something = I'm in the middle of doing it; I've started doing it and I haven't finished: </a:t>
            </a:r>
          </a:p>
          <a:p>
            <a:pPr indent="452438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Please don't make so much noise.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I'm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trying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 o work. (not I try) </a:t>
            </a:r>
          </a:p>
          <a:p>
            <a:pPr indent="452438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'Where's Mark?' 'He's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shower.' (not He has a shower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452438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Let's go out now. It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isn't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raining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any more. (not It doesn't rain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452438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(at a party) Hi, Jane.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enjoying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party? (not Do you enjoy) </a:t>
            </a:r>
          </a:p>
          <a:p>
            <a:pPr indent="452438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What's all that noise? What'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on? (=What's happening?) 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Sometimes the action is not happening at the time of speaking. For example:      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Steve is talking to a friend on the phone. He says: 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Continuous (I am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20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094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525487" y="1050276"/>
            <a:ext cx="11666514" cy="5652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use the present continuous with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today / this week / this year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etc. (periods around now}: </a:t>
            </a:r>
          </a:p>
          <a:p>
            <a:pPr indent="452438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a: You're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today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(not You work hard today) </a:t>
            </a:r>
          </a:p>
          <a:p>
            <a:pPr marL="452438"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b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Yes, I have a lot to do.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 •      The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 I work for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isn't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 well this year. </a:t>
            </a:r>
          </a:p>
          <a:p>
            <a:pPr algn="just">
              <a:lnSpc>
                <a:spcPct val="150000"/>
              </a:lnSpc>
            </a:pP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 the present continuous when we talk about changes happening around now, especially with these verbs: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     change    become     increase     rise     fall     grow     improve    begin     start </a:t>
            </a:r>
            <a:endParaRPr lang="en-US" sz="2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English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getting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better? (not Does your English get better)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 The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population of the world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very fast. (not increases)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 At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I didn't like my job, but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I'm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beginning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enjoy it now. (not I begin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Continuous (I am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21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756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525487" y="1050276"/>
            <a:ext cx="11666514" cy="1728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Exercises:</a:t>
            </a:r>
          </a:p>
          <a:p>
            <a:pPr algn="just">
              <a:lnSpc>
                <a:spcPct val="150000"/>
              </a:lnSpc>
            </a:pPr>
            <a:endParaRPr lang="en-US" sz="105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sentences on the right follow those on the left. Which sentence goes with which?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Continuous (I am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345" y="2913284"/>
            <a:ext cx="10511310" cy="285341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22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6271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525487" y="1050276"/>
            <a:ext cx="11666514" cy="5975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7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7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 the conversations. </a:t>
            </a:r>
            <a:endParaRPr lang="en-US" sz="17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  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a: I saw Brian a few days ago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b: Oh, did you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r>
              <a:rPr lang="en-US" sz="1600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What’s </a:t>
            </a:r>
            <a:r>
              <a:rPr lang="en-US" sz="1600" i="1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 doing  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days? (what / he / do) 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a: He's at university. 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b: ……………………….. ? (what / he / study) 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a: Psychology.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b: ………………………… it? (he / enjoy)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a: Yes, he says it’s a very good course.</a:t>
            </a: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  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Hi, Nicola. How …………………………………..? (your new job / go).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b: Not bad. It wasn’t so good at first, but ………………………… better now. (it/ get)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a: What about Daniel? Is he ok?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b: Yes, but ……………………….. his work right now. (he / not / enjoy)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He’s been in the same job for a long time and ………………………….. to get bored with it. ( he/ begin)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Continuous (I am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23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2041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525487" y="1050276"/>
            <a:ext cx="11666514" cy="5929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Put the verb into the correct form, positive (I'm doing etc.) or negative (I'm not doing etc.). </a:t>
            </a:r>
          </a:p>
          <a:p>
            <a:pPr algn="just">
              <a:lnSpc>
                <a:spcPct val="150000"/>
              </a:lnSpc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Please don't make so much noise   I’m trying    (I / try) to work.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Let's go out now   It isn’t raining   (it / rain) any more. 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You can turn off t he radio. ………………………….(I/ listen) to it.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d. Kate phoned me last night. She's on holiday in France………………………</a:t>
            </a:r>
            <a:r>
              <a:rPr lang="en-US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….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(she / have) a great time and doesn't want to come back.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 I want to lose weight, so this week ……………..………………………. (I / eat) lunch.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f. Andrew has just started evening classes……………………….(he / learn) Japanese.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g. Paul and Sally have had an argument………………………(they I speak) to each other.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h. ……………………………………………………….. (I / get) tired. I need a rest.</a:t>
            </a:r>
          </a:p>
          <a:p>
            <a:pPr algn="just">
              <a:lnSpc>
                <a:spcPct val="150000"/>
              </a:lnSpc>
            </a:pP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Tim………………………………………………………..(work) today. He's taken the day off.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j. ………………………………………………….(I I look) for Sophie. Do you know where she is?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Continuous (I am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24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723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933485"/>
            <a:ext cx="1155598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Answers: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7322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Continuous (I am doing)</a:t>
            </a:r>
          </a:p>
        </p:txBody>
      </p:sp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36012" y="1612961"/>
            <a:ext cx="11555988" cy="1019766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mr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mr-IN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e</a:t>
            </a:r>
            <a:endParaRPr lang="mr-I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mr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mr-IN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g</a:t>
            </a:r>
            <a:endParaRPr lang="mr-I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mr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mr-IN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a</a:t>
            </a:r>
            <a:endParaRPr lang="mr-I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mr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mr-IN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d</a:t>
            </a:r>
            <a:endParaRPr lang="mr-I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mr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mr-IN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h</a:t>
            </a:r>
            <a:endParaRPr lang="mr-I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mr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mr-IN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b</a:t>
            </a:r>
            <a:endParaRPr lang="mr-I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mr-IN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mr-IN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c</a:t>
            </a:r>
            <a:endParaRPr lang="mr-IN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AutoNum type="alphaLcParenR" startAt="12"/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What's / What is     he studying           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Is he enjoying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‘s / is your new job going        it’s getting / it is getting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he isn’t enjoying / he’s not enjoying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he’s beginning / he is beginning</a:t>
            </a: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I'm not listening / I am not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listening  c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She's having / She is having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 d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I'm not eating / I am not eating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 e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He's learning / He is learning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 f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They aren't speaking / They're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speaking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They are not speaking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 g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I'm getting / I am getting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 h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isn't working / 's not working /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not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working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r>
              <a:rPr lang="en-US" sz="14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	I'm looking / I am looking  </a:t>
            </a: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25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2119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5292399" y="1050276"/>
            <a:ext cx="6899601" cy="5387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this example situation: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Yesterday Karen and Jim played tennis. They started at 10 o'clock and finished at 11.30.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So, at 10.30 they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tennis. </a:t>
            </a:r>
          </a:p>
          <a:p>
            <a:pPr algn="just">
              <a:lnSpc>
                <a:spcPct val="150000"/>
              </a:lnSpc>
            </a:pP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they were in the middle of playing.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05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 had not finished playing. </a:t>
            </a: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Was/were -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ing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 past continuous: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Continuous (I was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69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33" y="1531757"/>
            <a:ext cx="4363206" cy="3315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4015" y="5547717"/>
            <a:ext cx="4003971" cy="1158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26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950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283860"/>
            <a:ext cx="11739498" cy="2375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something = I was in the middle of doing something at a certain time. The action or situation had already started before this time, but had not finished: </a:t>
            </a:r>
          </a:p>
          <a:p>
            <a:pPr marL="457200" indent="-457200" algn="just">
              <a:lnSpc>
                <a:spcPct val="150000"/>
              </a:lnSpc>
              <a:buAutoNum type="alphaUcParenR"/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Continuous (I was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8436" y="2712960"/>
            <a:ext cx="8695129" cy="907844"/>
          </a:xfrm>
          <a:prstGeom prst="rect">
            <a:avLst/>
          </a:prstGeom>
        </p:spPr>
      </p:pic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04903" y="4093278"/>
            <a:ext cx="11739498" cy="2375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This time last year I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living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Brazil. 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What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10 o'clock last night? 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I waved to Helen, but she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wasn't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looking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27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0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283860"/>
            <a:ext cx="11739498" cy="990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past continuous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was doing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and past simple (I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):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Continuous (I was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04902" y="4093278"/>
            <a:ext cx="11587097" cy="3575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We </a:t>
            </a: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often use the past simple and the past continuous together to say that something happened in the middle of something else:</a:t>
            </a:r>
          </a:p>
          <a:p>
            <a:pPr algn="just">
              <a:lnSpc>
                <a:spcPct val="150000"/>
              </a:lnSpc>
            </a:pP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Matt phoned while we were having dinner. 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It was raining when I got up. 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I saw you in the park yesterday. You were sitting on the grass and reading a book. </a:t>
            </a:r>
          </a:p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I hurt my back while I was working in the garden.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1174" r="807"/>
          <a:stretch/>
        </p:blipFill>
        <p:spPr>
          <a:xfrm>
            <a:off x="1109359" y="1931234"/>
            <a:ext cx="9750681" cy="2063797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28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000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283860"/>
            <a:ext cx="11739498" cy="5606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Exercises:</a:t>
            </a:r>
          </a:p>
          <a:p>
            <a:pPr algn="just">
              <a:lnSpc>
                <a:spcPct val="150000"/>
              </a:lnSpc>
            </a:pPr>
            <a:endParaRPr lang="en-US" sz="2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 you doing at these times? Write sentences as in the examples. The past continuous is not always necessary (see the second example).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(at 8 o'clock yesterday evening)   I was having dinner   .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(at 5 o'clock last Monday)  I was on a bus on my way home   .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 c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(at 10.15 yesterday morning)…………………………………………….. 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(at 4.30 this morning) ………………………………………………………. 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e) (at 7.45 yesterday evening) ………………………………………………………. 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f)  (half an hour ago) …………………………………………………………………….. . 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Continuous (I was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29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834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1123272"/>
            <a:ext cx="1156970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0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Study this example situation: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5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52" y="2209147"/>
            <a:ext cx="3511039" cy="2710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025258" y="2078631"/>
            <a:ext cx="7623010" cy="2503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Alex is a bus driver, but now he is in bed asleep. </a:t>
            </a:r>
          </a:p>
          <a:p>
            <a:pPr algn="just">
              <a:lnSpc>
                <a:spcPct val="20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 is not driving a bus. (He is asleep.)</a:t>
            </a:r>
          </a:p>
          <a:p>
            <a:pPr algn="just">
              <a:lnSpc>
                <a:spcPct val="20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He drives a bus. (He is a bus driver.) </a:t>
            </a:r>
          </a:p>
          <a:p>
            <a:pPr algn="just">
              <a:lnSpc>
                <a:spcPct val="20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Drive(s)/work(s)/do(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etc. is the present simple: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2134" y="4978345"/>
            <a:ext cx="5845545" cy="132853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3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836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283860"/>
            <a:ext cx="11739498" cy="4683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Exercises:</a:t>
            </a:r>
          </a:p>
          <a:p>
            <a:pPr algn="just">
              <a:lnSpc>
                <a:spcPct val="150000"/>
              </a:lnSpc>
            </a:pPr>
            <a:endParaRPr lang="en-US" sz="2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your own ideas to complete the sentences. Use the past continuous.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Matt phoned while we were having dinner     .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The doorbell rang while I ………………………………………………………. 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The car began to make a strange noise when we ……………………………………………………. 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Jessica fell asleep while she ………………………………………………………. 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e) The television was on, but nobody………………………………………………………. 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Continuous (I was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30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758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283860"/>
            <a:ext cx="11739498" cy="990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AutoNum type="arabicPeriod" startAt="3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Put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verb into the correct form, past continuous or past simple.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Continuous (I was doing)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2535" y="2233686"/>
            <a:ext cx="7866930" cy="422173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31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2439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933485"/>
            <a:ext cx="1155598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Answers: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7322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</a:t>
            </a:r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Continuous (I </a:t>
            </a:r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</a:t>
            </a:r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doing)</a:t>
            </a:r>
          </a:p>
        </p:txBody>
      </p:sp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36012" y="1612961"/>
            <a:ext cx="11555988" cy="10197661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working.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in bed asleep.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getting ready to go out.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watching TV at home.  </a:t>
            </a:r>
          </a:p>
          <a:p>
            <a:pPr marL="342900" indent="-342900" algn="just">
              <a:lnSpc>
                <a:spcPct val="150000"/>
              </a:lnSpc>
              <a:buAutoNum type="alphaLcParenR" startAt="12"/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was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having a shower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were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driving home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was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reading the paper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was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watching it </a:t>
            </a: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 didn’t see….. was looking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3.2 met…were going…was going….had….were waiting / waited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3.3 was cycling…stepped… was going… managed…. didn’t hit</a:t>
            </a:r>
          </a:p>
          <a:p>
            <a:pPr algn="just">
              <a:lnSpc>
                <a:spcPct val="150000"/>
              </a:lnSpc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32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596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050276"/>
            <a:ext cx="11739498" cy="1913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AutoNum type="alphaUcParenR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example situation: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50000"/>
              </a:lnSpc>
              <a:buAutoNum type="alphaUcParenR"/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Perfect (I have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9376" y="1875425"/>
            <a:ext cx="7373249" cy="2544176"/>
          </a:xfrm>
          <a:prstGeom prst="rect">
            <a:avLst/>
          </a:prstGeom>
        </p:spPr>
      </p:pic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2" y="4852488"/>
            <a:ext cx="11739498" cy="1451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present perfect simple is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have/has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 past participle. The past participle often ends in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(finish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/decid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etc.), but many important verbs are irregular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Lost/done/written etc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.). 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33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068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050276"/>
            <a:ext cx="11739498" cy="5606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 When we say that 'something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happened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', this is usually new information: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</a:t>
            </a:r>
            <a:r>
              <a:rPr lang="en-US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Ow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 I'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my finger.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The road is closed. There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been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(there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been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an accident.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(from the news) Police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arrested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two men in connection with the robbery. </a:t>
            </a: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we use the present perfect, there is a connection with now. The action in the past has a result now: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'Where's your key?' 'I don't know. I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've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it.' (= I don't have it now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He told me his name, but I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've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forgotten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it. (= I can't remember it now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'Is Sally here?' 'No, she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out.' (=she is out now)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I can't find my bag.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seen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it? (= Do you know where it is now?) 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Perfect (I have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34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924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050276"/>
            <a:ext cx="11739498" cy="5613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 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 the difference between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gone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and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been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452438" algn="just">
              <a:lnSpc>
                <a:spcPct val="150000"/>
              </a:lnSpc>
            </a:pP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James 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on holiday. He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gone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Italy. (= he is there now or on his way there) </a:t>
            </a:r>
          </a:p>
          <a:p>
            <a:pPr indent="452438" algn="just">
              <a:lnSpc>
                <a:spcPct val="150000"/>
              </a:lnSpc>
            </a:pP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Jane 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back home now. She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been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Italy. (= she has now come back) </a:t>
            </a:r>
          </a:p>
          <a:p>
            <a:pPr algn="just">
              <a:lnSpc>
                <a:spcPct val="150000"/>
              </a:lnSpc>
            </a:pPr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50000"/>
              </a:lnSpc>
              <a:buAutoNum type="alphaUcParenR" startAt="4"/>
            </a:pP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use the present perfect with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already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sz="15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39750" indent="-539750" algn="just">
              <a:lnSpc>
                <a:spcPct val="150000"/>
              </a:lnSpc>
            </a:pPr>
            <a:r>
              <a:rPr lang="en-US" sz="1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</a:t>
            </a: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a short time ago: • 'Are you hungry?' 'No, I've just had lunch.' </a:t>
            </a:r>
          </a:p>
          <a:p>
            <a:pPr marL="539750" algn="just">
              <a:lnSpc>
                <a:spcPct val="150000"/>
              </a:lnSpc>
            </a:pP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Hello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Have you just arrived? </a:t>
            </a:r>
          </a:p>
          <a:p>
            <a:pPr algn="just">
              <a:lnSpc>
                <a:spcPct val="150000"/>
              </a:lnSpc>
            </a:pPr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 already to say that something happened sooner than expected: </a:t>
            </a:r>
          </a:p>
          <a:p>
            <a:pPr indent="452438" algn="just">
              <a:lnSpc>
                <a:spcPct val="150000"/>
              </a:lnSpc>
            </a:pP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'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Don't forget to pay your electricity bill.' 'I've already paid it</a:t>
            </a: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.’</a:t>
            </a:r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452438" algn="just">
              <a:lnSpc>
                <a:spcPct val="150000"/>
              </a:lnSpc>
            </a:pP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'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time is Mark leaving?' 'He's already left.' </a:t>
            </a:r>
          </a:p>
          <a:p>
            <a:pPr algn="just">
              <a:lnSpc>
                <a:spcPct val="150000"/>
              </a:lnSpc>
            </a:pPr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5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Yet</a:t>
            </a: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until now. Yet shows that the speaker is expecting something to happen. Use yet only in questions and negative sentences: </a:t>
            </a:r>
          </a:p>
          <a:p>
            <a:pPr indent="539750" algn="just">
              <a:lnSpc>
                <a:spcPct val="150000"/>
              </a:lnSpc>
            </a:pP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Has 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stopped raining yet</a:t>
            </a: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539750" algn="just">
              <a:lnSpc>
                <a:spcPct val="150000"/>
              </a:lnSpc>
            </a:pP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I've 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written the email, but I haven't sent it yet. 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Perfect (I have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35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5896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050276"/>
            <a:ext cx="11739498" cy="1458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AutoNum type="alphaUcParenR" startAt="5"/>
            </a:pP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 also use the past simple (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went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etc.) in the examples on this page. So you can say</a:t>
            </a: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>
              <a:lnSpc>
                <a:spcPct val="150000"/>
              </a:lnSpc>
            </a:pP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7063" algn="just">
              <a:lnSpc>
                <a:spcPct val="150000"/>
              </a:lnSpc>
            </a:pP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'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Sally here?'      'No, she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went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out.' or 'No, she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's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gone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out</a:t>
            </a:r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.’ • '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you hungry?'      'No, I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lunch.' or 'No, I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've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lunch.' 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Perfect (I have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36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4381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2" y="1006478"/>
            <a:ext cx="11739498" cy="611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Exercises:</a:t>
            </a:r>
          </a:p>
          <a:p>
            <a:pPr algn="just">
              <a:lnSpc>
                <a:spcPct val="150000"/>
              </a:lnSpc>
            </a:pPr>
            <a:endParaRPr lang="en-US" sz="11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 the situations and write sentences. Use the following verbs in the present perfect: </a:t>
            </a:r>
          </a:p>
          <a:p>
            <a:pPr algn="just">
              <a:lnSpc>
                <a:spcPct val="150000"/>
              </a:lnSpc>
            </a:pPr>
            <a:endParaRPr lang="en-US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arrive       break       fall       go up        grow        improve        </a:t>
            </a:r>
            <a:r>
              <a:rPr lang="en-US" sz="2000" b="1" strike="sngStrik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lose </a:t>
            </a:r>
          </a:p>
          <a:p>
            <a:pPr algn="just">
              <a:lnSpc>
                <a:spcPct val="150000"/>
              </a:lnSpc>
            </a:pP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Tom is looking for his key. He can't find it.                            Tom </a:t>
            </a:r>
            <a:r>
              <a:rPr lang="en-US" sz="2000" i="1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has lost his key            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Lisa can't walk and her leg is in plaster.                          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Lisa</a:t>
            </a:r>
            <a:r>
              <a:rPr lang="en-US" sz="2000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Last week the bus fare was £1.80. Now it is £2.                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 fare</a:t>
            </a:r>
            <a:r>
              <a:rPr lang="en-US" sz="2000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Maria's English wasn't very good. Now it is better.          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Her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English </a:t>
            </a:r>
            <a:r>
              <a:rPr lang="en-US" sz="2000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e) Dan didn't have a beard before. Now he has a beard.      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</a:t>
            </a:r>
            <a:r>
              <a:rPr lang="en-US" sz="2000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f) This morning I was expecting a letter. Now I have it.        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The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letter </a:t>
            </a:r>
            <a:r>
              <a:rPr lang="en-US" sz="2000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g) The temperature was 20 degrees. Now it is only 12.        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</a:t>
            </a:r>
            <a:r>
              <a:rPr lang="en-US" sz="2000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Perfect (I have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175044" y="6299905"/>
            <a:ext cx="2743200" cy="365125"/>
          </a:xfrm>
        </p:spPr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37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638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2" y="1006478"/>
            <a:ext cx="11739498" cy="3298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Put in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algn="just">
              <a:lnSpc>
                <a:spcPct val="150000"/>
              </a:lnSpc>
            </a:pP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James is on holiday. He's </a:t>
            </a:r>
            <a:r>
              <a:rPr lang="en-US" sz="2000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gone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Italy.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Hello! I've just .......................... to the shops. I've bought lots of things.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Alice isn't here at the moment. She's ...........................to the shop to get a newspaper. 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Tom has ..................................... out. He'll be back in about an hour.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e) 'Are you going to the bank?' 'No, I've already .............................. to the bank.' 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Perfect (I have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38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096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2" y="1006478"/>
            <a:ext cx="11739498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 B's sentences. Make sentences from the words in brackets.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Perfect (I have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7654" y="1892300"/>
            <a:ext cx="8436693" cy="446866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39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909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1123272"/>
            <a:ext cx="11569700" cy="4683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 the present simple to talk about things in general. We use it to say that something happens all the time or repeatedly/ or that something is true in general: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Nurses Look after patients in hospitals.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I usually go away at weekends.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The earth goes round the sun.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The cafe opens at 7.30 in the morning.</a:t>
            </a:r>
          </a:p>
          <a:p>
            <a:pPr algn="just">
              <a:lnSpc>
                <a:spcPct val="150000"/>
              </a:lnSpc>
            </a:pPr>
            <a:endParaRPr lang="en-US" sz="2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Remember:</a:t>
            </a:r>
          </a:p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work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He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works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They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teach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My sister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teaches .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</a:t>
            </a:r>
          </a:p>
          <a:p>
            <a:pPr algn="just">
              <a:lnSpc>
                <a:spcPct val="150000"/>
              </a:lnSpc>
            </a:pPr>
            <a:endParaRPr lang="pt-BR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4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893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933485"/>
            <a:ext cx="1155598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Answers: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7322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Perfect </a:t>
            </a:r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 </a:t>
            </a:r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36012" y="1612961"/>
            <a:ext cx="11555988" cy="10197661"/>
          </a:xfrm>
          <a:prstGeom prst="rect">
            <a:avLst/>
          </a:prstGeom>
          <a:noFill/>
        </p:spPr>
        <p:txBody>
          <a:bodyPr wrap="square" numCol="2" spcCol="3600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Lisa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broken her leg.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The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 fare has gone up.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Her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English has improved.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Dan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grown a beard. </a:t>
            </a:r>
          </a:p>
          <a:p>
            <a:pPr algn="just">
              <a:lnSpc>
                <a:spcPct val="150000"/>
              </a:lnSpc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f) The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letter has arrived. </a:t>
            </a:r>
          </a:p>
          <a:p>
            <a:pPr algn="just">
              <a:lnSpc>
                <a:spcPct val="150000"/>
              </a:lnSpc>
              <a:tabLst>
                <a:tab pos="1430338" algn="l"/>
              </a:tabLst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The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temperature has fallen. </a:t>
            </a: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been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gone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gone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been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Yes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I've just seen her. / Yes, I have just seen her. or Yes, I just saw her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He's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already left. / He has already left.  or  He already left.</a:t>
            </a: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haven’t read it yet.  or I didn’t read it yet.</a:t>
            </a: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No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she’s already seen the film. / No, she has already seen…    or  No, she already saw….</a:t>
            </a: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Yes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they’ve just arrived. /  Yes, they have just arrived.   or  Yes, they just arrived.</a:t>
            </a: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We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haven’t told him yet.   or    We didn’t tell him yet.</a:t>
            </a:r>
          </a:p>
          <a:p>
            <a:pPr algn="just">
              <a:lnSpc>
                <a:spcPct val="150000"/>
              </a:lnSpc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40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076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050276"/>
            <a:ext cx="11739498" cy="1913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AutoNum type="alphaUcParenR"/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Study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example situation: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50000"/>
              </a:lnSpc>
              <a:buAutoNum type="alphaUcParenR"/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Perfect (I had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2" y="4852488"/>
            <a:ext cx="11739498" cy="1913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The past perfect simple is had+ past participle (gone/ seen/ finished </a:t>
            </a:r>
            <a:r>
              <a:rPr lang="en-US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 </a:t>
            </a:r>
          </a:p>
          <a:p>
            <a:pPr algn="just">
              <a:lnSpc>
                <a:spcPct val="150000"/>
              </a:lnSpc>
            </a:pP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Sometimes we talk about something that happened in t he past: 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Sarah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arrived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the party.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9498" y="1708113"/>
            <a:ext cx="7353004" cy="2788458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41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491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050276"/>
            <a:ext cx="11739498" cy="5883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This is the starting point of the story. Then, if we want to talk about things that happened before this time, we use the past perfect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...): 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When Sarah arrived at the party, Paul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already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home. </a:t>
            </a:r>
          </a:p>
          <a:p>
            <a:pPr algn="just">
              <a:lnSpc>
                <a:spcPct val="150000"/>
              </a:lnSpc>
            </a:pP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 more examples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When we got home last night, we found that somebody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broken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into the flat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Karen didn't want to go to the cinema with us because she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already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seen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movie. 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At first I thought I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right thing, but I soon realized that I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made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big mistake. The man sitting next to me on the plane was very nervous. He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hadn't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flown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before.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or ... He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never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flown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before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Perfect (I had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42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4323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050276"/>
            <a:ext cx="11739498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Compare the present perfect (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etc.) and the past perfect (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etc.):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Perfect (I had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5080" y="1764947"/>
            <a:ext cx="6541841" cy="2337456"/>
          </a:xfrm>
          <a:prstGeom prst="rect">
            <a:avLst/>
          </a:prstGeom>
        </p:spPr>
      </p:pic>
      <p:sp>
        <p:nvSpPr>
          <p:cNvPr id="9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2" y="4356115"/>
            <a:ext cx="11739498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Compare the past simple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Left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etc.) and the past perfect (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left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been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etc.):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0348" y="4946498"/>
            <a:ext cx="7731305" cy="1332379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43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507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1050276"/>
            <a:ext cx="11739498" cy="5565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Exercises:</a:t>
            </a:r>
          </a:p>
          <a:p>
            <a:pPr algn="just">
              <a:lnSpc>
                <a:spcPct val="1500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	Read the situations and write sentences from the words in brackets. </a:t>
            </a:r>
          </a:p>
          <a:p>
            <a:pPr algn="just">
              <a:lnSpc>
                <a:spcPct val="150000"/>
              </a:lnSpc>
            </a:pPr>
            <a:endParaRPr lang="en-US" sz="1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went to Sue's house, but she wasn't there. </a:t>
            </a:r>
          </a:p>
          <a:p>
            <a:pPr algn="just"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(she / go / out)</a:t>
            </a:r>
            <a:r>
              <a:rPr lang="en-US" sz="1600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She had gone out  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algn="just">
              <a:lnSpc>
                <a:spcPct val="1500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went back to your hometown after many years. It wasn't the same as before. </a:t>
            </a:r>
          </a:p>
          <a:p>
            <a:pPr algn="just"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(it / change / a lot) </a:t>
            </a:r>
            <a:r>
              <a:rPr lang="en-US" sz="1600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invited Rachel to the party, but she couldn't come. </a:t>
            </a:r>
          </a:p>
          <a:p>
            <a:pPr algn="just"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(she / arrange / to do something else </a:t>
            </a:r>
            <a:r>
              <a:rPr lang="en-US" sz="1600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went to the cinema last night. You got to the cinema late. </a:t>
            </a:r>
          </a:p>
          <a:p>
            <a:pPr algn="just"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(the film I already I start </a:t>
            </a:r>
            <a:r>
              <a:rPr lang="en-US" sz="1600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  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e)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was nice to see Daniel again after such a long time. </a:t>
            </a:r>
          </a:p>
          <a:p>
            <a:pPr algn="just"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	(I / not / see / him for five years)</a:t>
            </a:r>
            <a:r>
              <a:rPr lang="en-US" sz="1600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     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</a:t>
            </a:r>
          </a:p>
          <a:p>
            <a:pPr algn="just">
              <a:lnSpc>
                <a:spcPct val="150000"/>
              </a:lnSpc>
            </a:pPr>
            <a:r>
              <a:rPr 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f)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offered Sue something to eat, but she wasn't hungry. </a:t>
            </a:r>
          </a:p>
          <a:p>
            <a:pPr algn="just"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(she I just I have I breakfast)</a:t>
            </a:r>
            <a:r>
              <a:rPr lang="en-US" sz="1600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    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 </a:t>
            </a:r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Perfect (I had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44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2905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2503" y="831291"/>
            <a:ext cx="11739498" cy="6488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each situation, write a sentence ending with never ... before. Use the verb in brackets. </a:t>
            </a:r>
          </a:p>
          <a:p>
            <a:pPr algn="just">
              <a:lnSpc>
                <a:spcPct val="150000"/>
              </a:lnSpc>
            </a:pPr>
            <a:endParaRPr lang="en-US" sz="105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The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 sitting next to you on the plane was very nervous. </a:t>
            </a:r>
            <a:r>
              <a:rPr lang="en-US" sz="1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lt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was his first flight.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(fly</a:t>
            </a:r>
            <a:r>
              <a:rPr lang="en-US" sz="1400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  </a:t>
            </a:r>
            <a:r>
              <a:rPr lang="en-US" sz="1400" i="1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He’d never flown before </a:t>
            </a:r>
            <a:r>
              <a:rPr lang="en-US" sz="1400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Somebody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sang a song. I didn't know it.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(hear) I </a:t>
            </a:r>
            <a:r>
              <a:rPr lang="en-US" sz="1400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before.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Sam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played tennis yesterday. He wasn't very good at it because it was his first game.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(play) He </a:t>
            </a:r>
            <a:r>
              <a:rPr lang="en-US" sz="1400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Last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 we went to Mexico. It was our first time there.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(be there) We </a:t>
            </a:r>
            <a:r>
              <a:rPr lang="en-US" sz="1400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          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</a:p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Put the verb into the correct form, past perfect (I </a:t>
            </a: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or past simple (</a:t>
            </a: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did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 </a:t>
            </a:r>
          </a:p>
          <a:p>
            <a:pPr algn="just">
              <a:lnSpc>
                <a:spcPct val="150000"/>
              </a:lnSpc>
            </a:pP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'Was Paul at the party when you arrived?'   'No, he     had gone    (go) home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.’ 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felt very tired when I got home, so I                                                 (go) straight to bed.</a:t>
            </a:r>
          </a:p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house was very quiet when I got home. Everybody                                       (go) to bed. </a:t>
            </a:r>
          </a:p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Sorry I'm late. The car                                                    (break) down on my way here. </a:t>
            </a:r>
          </a:p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e)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were driving along the road when we </a:t>
            </a:r>
            <a:r>
              <a:rPr lang="en-US" sz="1400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see) a car 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</a:t>
            </a:r>
            <a:r>
              <a:rPr lang="en-US" sz="1400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break) down, so we </a:t>
            </a:r>
            <a:r>
              <a:rPr lang="en-US" sz="1400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stop) to help. </a:t>
            </a:r>
          </a:p>
          <a:p>
            <a:pPr algn="just">
              <a:lnSpc>
                <a:spcPct val="150000"/>
              </a:lnSpc>
            </a:pP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80381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Perfect (I had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45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0971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933485"/>
            <a:ext cx="11555989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Answers:</a:t>
            </a:r>
            <a:endParaRPr lang="en-US" sz="2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199" y="238471"/>
            <a:ext cx="7322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Past Perfect </a:t>
            </a:r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 </a:t>
            </a:r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 done)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36012" y="1612961"/>
            <a:ext cx="11555988" cy="10197661"/>
          </a:xfrm>
          <a:prstGeom prst="rect">
            <a:avLst/>
          </a:prstGeom>
          <a:noFill/>
        </p:spPr>
        <p:txBody>
          <a:bodyPr wrap="square" numCol="2" spcCol="3600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It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 changed a lot.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She'd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arranged to do something else.  / She had arranged ...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 d) The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film had already started.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hadn't seen him for five years. </a:t>
            </a:r>
          </a:p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She'd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 had breakfast. I She had just had ... </a:t>
            </a: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</a:t>
            </a:r>
          </a:p>
          <a:p>
            <a:pPr algn="just">
              <a:lnSpc>
                <a:spcPct val="150000"/>
              </a:lnSpc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I'd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never heard it before. /  I had never heard ...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He'd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never played (tennis) before. /  He had never played ...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We'd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never been there before. /  We had never been ...  </a:t>
            </a: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went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gone</a:t>
            </a: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broke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  <a:tabLst>
                <a:tab pos="4672013" algn="l"/>
                <a:tab pos="5021263" algn="l"/>
              </a:tabLst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saw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…..had broken….stopped </a:t>
            </a:r>
          </a:p>
          <a:p>
            <a:pPr algn="just">
              <a:lnSpc>
                <a:spcPct val="150000"/>
              </a:lnSpc>
            </a:pPr>
            <a:r>
              <a:rPr lang="en-US" sz="1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 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46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960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Forma, Retângulo&#10;&#10;Descrição gerada automaticamente">
            <a:extLst>
              <a:ext uri="{FF2B5EF4-FFF2-40B4-BE49-F238E27FC236}">
                <a16:creationId xmlns:a16="http://schemas.microsoft.com/office/drawing/2014/main" xmlns="" id="{9DC433E9-8FBF-4840-A8FC-DA51965D2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C7DAA57F-5A3B-4A29-9A5E-0C710DF7D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474" y="176190"/>
            <a:ext cx="4514851" cy="114461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BA6ED546-E828-4B20-9D77-AE9A948E56F6}"/>
              </a:ext>
            </a:extLst>
          </p:cNvPr>
          <p:cNvSpPr txBox="1"/>
          <p:nvPr/>
        </p:nvSpPr>
        <p:spPr>
          <a:xfrm>
            <a:off x="1352549" y="2004754"/>
            <a:ext cx="966470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Parabéns! Você chegou ao fim do material. </a:t>
            </a:r>
          </a:p>
          <a:p>
            <a:pPr algn="just"/>
            <a:endParaRPr lang="pt-BR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pt-BR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CyberMind</a:t>
            </a:r>
            <a:r>
              <a:rPr 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agradece a confiança e esperamos que todo o conhecimento adquirido seja aplicado em sua vida profissional. Sucessos!</a:t>
            </a:r>
          </a:p>
        </p:txBody>
      </p:sp>
    </p:spTree>
    <p:extLst>
      <p:ext uri="{BB962C8B-B14F-4D97-AF65-F5344CB8AC3E}">
        <p14:creationId xmlns:p14="http://schemas.microsoft.com/office/powerpoint/2010/main" val="275651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962683"/>
            <a:ext cx="11569700" cy="52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b)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do/does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make questions and negative sentences: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6972" y="1824912"/>
            <a:ext cx="7534516" cy="1140941"/>
          </a:xfrm>
          <a:prstGeom prst="rect">
            <a:avLst/>
          </a:prstGeom>
        </p:spPr>
      </p:pic>
      <p:sp>
        <p:nvSpPr>
          <p:cNvPr id="9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622300" y="3071389"/>
            <a:ext cx="11569700" cy="39908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627063"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come from Canada. Where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come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from?</a:t>
            </a:r>
          </a:p>
          <a:p>
            <a:pPr indent="627063"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don't go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away very often.</a:t>
            </a:r>
          </a:p>
          <a:p>
            <a:pPr indent="627063"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does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word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 (not What means this word?) </a:t>
            </a:r>
          </a:p>
          <a:p>
            <a:pPr indent="627063"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Rice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doesn't grow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cold climates.</a:t>
            </a:r>
          </a:p>
          <a:p>
            <a:pPr indent="627063" algn="just">
              <a:lnSpc>
                <a:spcPct val="150000"/>
              </a:lnSpc>
            </a:pPr>
            <a:endParaRPr lang="en-US" sz="10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627063"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following examples, do is also the main verb (do you do I doesn’t do etc.): </a:t>
            </a:r>
          </a:p>
          <a:p>
            <a:pPr indent="627063"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'What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you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?' 'I work in a shop.'</a:t>
            </a:r>
          </a:p>
          <a:p>
            <a:pPr indent="627063"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He's always so lazy. He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doesn't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anything to help.</a:t>
            </a:r>
          </a:p>
          <a:p>
            <a:pPr indent="627063" algn="just">
              <a:lnSpc>
                <a:spcPct val="150000"/>
              </a:lnSpc>
            </a:pPr>
            <a:endParaRPr lang="pt-BR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5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893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904287"/>
            <a:ext cx="11569700" cy="6529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c)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 the present simple to say how often we do things: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I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up at 8 o'clock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morning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often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do you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the dentist?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Julie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doesn't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drink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tea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very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often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indent="539750"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Robert usually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goes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away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times a 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indent="539750" algn="just">
              <a:lnSpc>
                <a:spcPct val="150000"/>
              </a:lnSpc>
            </a:pPr>
            <a:endParaRPr lang="en-US" sz="1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d) I promise / I 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apologise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etc.</a:t>
            </a:r>
          </a:p>
          <a:p>
            <a:pPr algn="just">
              <a:lnSpc>
                <a:spcPct val="150000"/>
              </a:lnSpc>
            </a:pPr>
            <a:endParaRPr lang="en-US" sz="1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Sometimes we do things by saying something. For example, when you promise to do something, you can say '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promise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...'; when you suggest something, you can say '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suggest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...':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promise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won't be late. (not I'm promising)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	'What do you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suggest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 do?' 'I suggest that you ... '</a:t>
            </a:r>
          </a:p>
          <a:p>
            <a:pPr algn="just">
              <a:lnSpc>
                <a:spcPct val="150000"/>
              </a:lnSpc>
            </a:pPr>
            <a:endParaRPr lang="en-US" sz="1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same way we say: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apologise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.. . /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advise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 /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insist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 /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agree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 /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refuse 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 etc.</a:t>
            </a:r>
          </a:p>
          <a:p>
            <a:pPr algn="just"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Simple</a:t>
            </a:r>
            <a:endParaRPr lang="en-US" sz="36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6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893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1123272"/>
            <a:ext cx="11569700" cy="5698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i="0" dirty="0" smtClean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Exercises:</a:t>
            </a:r>
          </a:p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	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 the sentences using the following verbs:</a:t>
            </a:r>
          </a:p>
          <a:p>
            <a:pPr algn="just">
              <a:lnSpc>
                <a:spcPct val="150000"/>
              </a:lnSpc>
            </a:pPr>
            <a:endParaRPr lang="en-US" sz="1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cause(s)    connect(s)    drink(s)    Live(s)  open(s)   </a:t>
            </a:r>
            <a:r>
              <a:rPr lang="en-US" sz="2000" b="1" strike="sngStrik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speak(s)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take(s)</a:t>
            </a:r>
          </a:p>
          <a:p>
            <a:pPr algn="just">
              <a:lnSpc>
                <a:spcPct val="150000"/>
              </a:lnSpc>
            </a:pPr>
            <a:endParaRPr lang="en-US" sz="14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Tanya</a:t>
            </a:r>
            <a:r>
              <a:rPr lang="en-US" sz="2000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speaks  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German very well.</a:t>
            </a: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I don't often ........................ coffee.</a:t>
            </a: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The swimming pool ………........... at 7.30 every morning.</a:t>
            </a: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d. Bad driving ……………........ many accidents.</a:t>
            </a: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 My parents ..... ................. in a very small flat.</a:t>
            </a: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f. The Olympic Games …................................... place every four years.</a:t>
            </a: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g. The Panama Canal ................................. the Atlantic and Pacific Oceans.</a:t>
            </a:r>
          </a:p>
          <a:p>
            <a:pPr algn="just"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</a:t>
            </a:r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36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</a:t>
            </a:r>
            <a:endParaRPr lang="pt-B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7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893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1123272"/>
            <a:ext cx="11569700" cy="5606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	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Put the verb into the correct form.</a:t>
            </a:r>
          </a:p>
          <a:p>
            <a:pPr algn="just">
              <a:lnSpc>
                <a:spcPct val="150000"/>
              </a:lnSpc>
            </a:pP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Julie </a:t>
            </a:r>
            <a:r>
              <a:rPr lang="en-US" sz="2000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doesn’t </a:t>
            </a:r>
            <a:r>
              <a:rPr lang="en-US" sz="2000" i="1" u="dotted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drink </a:t>
            </a:r>
            <a:r>
              <a:rPr lang="en-US" sz="2000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/ drink) tea very often.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What time..................................................... (the banks / close) here?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I’ve got a car, but I .............................................(not / use) it much.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d. ‘Where. …………………………….(Ricardo/ come) from? ‘From Cuba.’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 What………………………………..(you / do)?’  `I’m an electrician.’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f. It………………………………..(take) me an hour to get to work. How long ..................................................................................(it I take) you? 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g. Look at this sentence. What ............................................................. (this word / mean)?</a:t>
            </a:r>
          </a:p>
          <a:p>
            <a:pPr algn="just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h. David isn't very fit. He ………………………………… (not / do) any sport.</a:t>
            </a:r>
          </a:p>
          <a:p>
            <a:pPr algn="just">
              <a:lnSpc>
                <a:spcPct val="150000"/>
              </a:lnSpc>
            </a:pPr>
            <a:endParaRPr lang="pt-BR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8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180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azul, pássaro, voando, grande&#10;&#10;Descrição gerada automaticamente">
            <a:extLst>
              <a:ext uri="{FF2B5EF4-FFF2-40B4-BE49-F238E27FC236}">
                <a16:creationId xmlns:a16="http://schemas.microsoft.com/office/drawing/2014/main" xmlns="" id="{7B799EAF-93C0-4CAA-BE60-D118F1040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Imagem 6" descr="Texto, Logotipo&#10;&#10;Descrição gerada automaticamente">
            <a:extLst>
              <a:ext uri="{FF2B5EF4-FFF2-40B4-BE49-F238E27FC236}">
                <a16:creationId xmlns:a16="http://schemas.microsoft.com/office/drawing/2014/main" xmlns="" id="{D9F79F3A-741E-439F-A62C-5111A4F74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0874" y="42676"/>
            <a:ext cx="2651126" cy="67211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77437C13-8BAA-4FD5-ACF4-8AB6DA2D31BB}"/>
              </a:ext>
            </a:extLst>
          </p:cNvPr>
          <p:cNvSpPr txBox="1"/>
          <p:nvPr/>
        </p:nvSpPr>
        <p:spPr>
          <a:xfrm>
            <a:off x="457200" y="1123272"/>
            <a:ext cx="11569700" cy="4221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	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 using the following: </a:t>
            </a:r>
          </a:p>
          <a:p>
            <a:pPr algn="just">
              <a:lnSpc>
                <a:spcPct val="150000"/>
              </a:lnSpc>
            </a:pP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</a:t>
            </a:r>
            <a:r>
              <a:rPr lang="en-US" sz="20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apologise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I insist      I promise      I recommend      </a:t>
            </a:r>
            <a:r>
              <a:rPr lang="en-US" sz="2000" b="1" strike="sngStrike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suggest </a:t>
            </a:r>
          </a:p>
          <a:p>
            <a:pPr algn="just">
              <a:lnSpc>
                <a:spcPct val="150000"/>
              </a:lnSpc>
            </a:pPr>
            <a:endParaRPr lang="en-US" sz="20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Mr. Evans is not in the office today.</a:t>
            </a:r>
            <a:r>
              <a:rPr lang="en-US" sz="2000" i="1" u="dotted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I suggest  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try calling him tomorrow.</a:t>
            </a: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b. I won't tell anybody what you said.……………………………………</a:t>
            </a: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c. (in a restaurant) You must let me pay for the meal. ………………………….</a:t>
            </a:r>
          </a:p>
          <a:p>
            <a:pPr algn="just"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d. ... ........................ .... ...... for what I did. </a:t>
            </a:r>
            <a:r>
              <a:rPr lang="en-US" sz="2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lt</a:t>
            </a:r>
            <a:r>
              <a:rPr lang="en-US" sz="2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won't happen again. e. The new restaurant in Hill Street is very good. ........................................................... it.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D46B0A3E-5EB3-42CE-9354-DC99D16CC7CD}"/>
              </a:ext>
            </a:extLst>
          </p:cNvPr>
          <p:cNvSpPr txBox="1"/>
          <p:nvPr/>
        </p:nvSpPr>
        <p:spPr>
          <a:xfrm>
            <a:off x="457200" y="238471"/>
            <a:ext cx="417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 Simple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B2FBBF-03CF-43B4-8F4F-F3C6451B1E1D}" type="slidenum">
              <a:rPr lang="pt-BR" smtClean="0">
                <a:solidFill>
                  <a:srgbClr val="FFFFFF"/>
                </a:solidFill>
              </a:rPr>
              <a:t>9</a:t>
            </a:fld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057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4549</Words>
  <Application>Microsoft Macintosh PowerPoint</Application>
  <PresentationFormat>Custom</PresentationFormat>
  <Paragraphs>646</Paragraphs>
  <Slides>47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ANA LIVIA PASCOAL DA SILVA ARAUJO</dc:creator>
  <cp:lastModifiedBy>Diogo Luiz Troyli</cp:lastModifiedBy>
  <cp:revision>38</cp:revision>
  <dcterms:created xsi:type="dcterms:W3CDTF">2020-10-19T16:21:43Z</dcterms:created>
  <dcterms:modified xsi:type="dcterms:W3CDTF">2020-11-03T14:24:25Z</dcterms:modified>
</cp:coreProperties>
</file>

<file path=docProps/thumbnail.jpeg>
</file>